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in0Gt5tZBOSSIe4JBLWGKgAA7d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8" name="Google Shape;29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7" name="Google Shape;30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1" name="Google Shape;32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8" name="Google Shape;32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7" name="Google Shape;33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4" name="Google Shape;34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6" name="Google Shape;356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3" name="Google Shape;36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4" name="Google Shape;374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0" name="Google Shape;380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6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tor 3">
  <p:cSld name="Separator 3">
    <p:bg>
      <p:bgPr>
        <a:solidFill>
          <a:srgbClr val="09595C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0"/>
          <p:cNvSpPr txBox="1"/>
          <p:nvPr/>
        </p:nvSpPr>
        <p:spPr>
          <a:xfrm>
            <a:off x="5144877" y="126694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30"/>
          <p:cNvSpPr txBox="1"/>
          <p:nvPr/>
        </p:nvSpPr>
        <p:spPr>
          <a:xfrm>
            <a:off x="4836405" y="99151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195" y="5987206"/>
            <a:ext cx="25650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5722" y="417389"/>
            <a:ext cx="2207520" cy="1241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tor 2">
  <p:cSld name="Separator 2">
    <p:bg>
      <p:bgPr>
        <a:solidFill>
          <a:srgbClr val="09C99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9"/>
          <p:cNvSpPr txBox="1"/>
          <p:nvPr/>
        </p:nvSpPr>
        <p:spPr>
          <a:xfrm>
            <a:off x="5144877" y="126694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9"/>
          <p:cNvSpPr txBox="1"/>
          <p:nvPr/>
        </p:nvSpPr>
        <p:spPr>
          <a:xfrm>
            <a:off x="4836405" y="99151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195" y="5987206"/>
            <a:ext cx="25650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5722" y="417389"/>
            <a:ext cx="2207520" cy="1241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tor 4">
  <p:cSld name="Separator 4">
    <p:bg>
      <p:bgPr>
        <a:solidFill>
          <a:srgbClr val="60606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0"/>
          <p:cNvSpPr txBox="1"/>
          <p:nvPr/>
        </p:nvSpPr>
        <p:spPr>
          <a:xfrm>
            <a:off x="5144877" y="126694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0"/>
          <p:cNvSpPr txBox="1"/>
          <p:nvPr/>
        </p:nvSpPr>
        <p:spPr>
          <a:xfrm>
            <a:off x="4836405" y="99151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195" y="5987206"/>
            <a:ext cx="25650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5722" y="417389"/>
            <a:ext cx="2207520" cy="1241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parator 4">
  <p:cSld name="1_Separator 4">
    <p:bg>
      <p:bgPr>
        <a:solidFill>
          <a:srgbClr val="EF7356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1"/>
          <p:cNvSpPr txBox="1"/>
          <p:nvPr/>
        </p:nvSpPr>
        <p:spPr>
          <a:xfrm>
            <a:off x="5144877" y="126694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1"/>
          <p:cNvSpPr txBox="1"/>
          <p:nvPr/>
        </p:nvSpPr>
        <p:spPr>
          <a:xfrm>
            <a:off x="4836405" y="99151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195" y="5987206"/>
            <a:ext cx="25650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5722" y="417389"/>
            <a:ext cx="2207520" cy="1241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parator 4">
  <p:cSld name="2_Separator 4">
    <p:bg>
      <p:bgPr>
        <a:solidFill>
          <a:srgbClr val="6E4AA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2"/>
          <p:cNvSpPr txBox="1"/>
          <p:nvPr/>
        </p:nvSpPr>
        <p:spPr>
          <a:xfrm>
            <a:off x="5144877" y="126694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2"/>
          <p:cNvSpPr txBox="1"/>
          <p:nvPr/>
        </p:nvSpPr>
        <p:spPr>
          <a:xfrm>
            <a:off x="4836405" y="99151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195" y="5987206"/>
            <a:ext cx="25650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5722" y="417389"/>
            <a:ext cx="2207520" cy="1241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419" y="6441857"/>
            <a:ext cx="1576930" cy="31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0376" y="173254"/>
            <a:ext cx="1013744" cy="570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">
  <p:cSld name="Cover 1">
    <p:bg>
      <p:bgPr>
        <a:gradFill>
          <a:gsLst>
            <a:gs pos="0">
              <a:srgbClr val="0E91A1"/>
            </a:gs>
            <a:gs pos="15000">
              <a:srgbClr val="0E91A1"/>
            </a:gs>
            <a:gs pos="95000">
              <a:srgbClr val="09C992"/>
            </a:gs>
            <a:gs pos="100000">
              <a:srgbClr val="09C992"/>
            </a:gs>
          </a:gsLst>
          <a:lin ang="2700000" scaled="0"/>
        </a:gra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195" y="5987206"/>
            <a:ext cx="25650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5722" y="417389"/>
            <a:ext cx="2207520" cy="1241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 2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90376" y="173254"/>
            <a:ext cx="1013744" cy="570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 3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/>
          <p:nvPr/>
        </p:nvSpPr>
        <p:spPr>
          <a:xfrm flipH="1">
            <a:off x="8205037" y="-4451"/>
            <a:ext cx="3986963" cy="6873453"/>
          </a:xfrm>
          <a:prstGeom prst="rtTriangle">
            <a:avLst/>
          </a:prstGeom>
          <a:gradFill>
            <a:gsLst>
              <a:gs pos="0">
                <a:srgbClr val="0E91A1"/>
              </a:gs>
              <a:gs pos="18000">
                <a:srgbClr val="0E91A1"/>
              </a:gs>
              <a:gs pos="99000">
                <a:srgbClr val="09C992"/>
              </a:gs>
              <a:gs pos="100000">
                <a:srgbClr val="09C992"/>
              </a:gs>
            </a:gsLst>
            <a:lin ang="2700006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4"/>
          <p:cNvSpPr/>
          <p:nvPr/>
        </p:nvSpPr>
        <p:spPr>
          <a:xfrm rot="10800000">
            <a:off x="9510949" y="2281550"/>
            <a:ext cx="1328988" cy="1145876"/>
          </a:xfrm>
          <a:prstGeom prst="triangle">
            <a:avLst>
              <a:gd fmla="val 50000" name="adj"/>
            </a:avLst>
          </a:prstGeom>
          <a:solidFill>
            <a:srgbClr val="FFFFFF">
              <a:alpha val="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4"/>
          <p:cNvSpPr/>
          <p:nvPr/>
        </p:nvSpPr>
        <p:spPr>
          <a:xfrm flipH="1">
            <a:off x="8783298" y="1444188"/>
            <a:ext cx="1711505" cy="1475689"/>
          </a:xfrm>
          <a:prstGeom prst="triangle">
            <a:avLst>
              <a:gd fmla="val 50000" name="adj"/>
            </a:avLst>
          </a:prstGeom>
          <a:solidFill>
            <a:srgbClr val="65B7B7">
              <a:alpha val="2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4"/>
          <p:cNvSpPr/>
          <p:nvPr/>
        </p:nvSpPr>
        <p:spPr>
          <a:xfrm rot="10800000">
            <a:off x="10488453" y="-4451"/>
            <a:ext cx="1711505" cy="1475689"/>
          </a:xfrm>
          <a:prstGeom prst="triangle">
            <a:avLst>
              <a:gd fmla="val 50000" name="adj"/>
            </a:avLst>
          </a:prstGeom>
          <a:solidFill>
            <a:srgbClr val="09C9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34"/>
          <p:cNvPicPr preferRelativeResize="0"/>
          <p:nvPr/>
        </p:nvPicPr>
        <p:blipFill rotWithShape="1">
          <a:blip r:embed="rId2">
            <a:alphaModFix amt="43000"/>
          </a:blip>
          <a:srcRect b="0" l="0" r="0" t="0"/>
          <a:stretch/>
        </p:blipFill>
        <p:spPr>
          <a:xfrm rot="10800000">
            <a:off x="10488453" y="2896248"/>
            <a:ext cx="1711505" cy="148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4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9660805" y="8231"/>
            <a:ext cx="1684302" cy="146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8920" y="173254"/>
            <a:ext cx="1015200" cy="57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419" y="6441857"/>
            <a:ext cx="1576930" cy="312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4">
  <p:cSld name="Blank 4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/>
          <p:nvPr/>
        </p:nvSpPr>
        <p:spPr>
          <a:xfrm flipH="1">
            <a:off x="8205037" y="-15453"/>
            <a:ext cx="3986963" cy="6873453"/>
          </a:xfrm>
          <a:prstGeom prst="rtTriangle">
            <a:avLst/>
          </a:prstGeom>
          <a:gradFill>
            <a:gsLst>
              <a:gs pos="0">
                <a:srgbClr val="0E91A1"/>
              </a:gs>
              <a:gs pos="19000">
                <a:srgbClr val="0E91A1"/>
              </a:gs>
              <a:gs pos="98000">
                <a:srgbClr val="09C992"/>
              </a:gs>
              <a:gs pos="100000">
                <a:srgbClr val="09C992"/>
              </a:gs>
            </a:gsLst>
            <a:lin ang="2700006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5"/>
          <p:cNvSpPr/>
          <p:nvPr/>
        </p:nvSpPr>
        <p:spPr>
          <a:xfrm rot="10800000">
            <a:off x="9510949" y="2281550"/>
            <a:ext cx="1328988" cy="1145876"/>
          </a:xfrm>
          <a:prstGeom prst="triangle">
            <a:avLst>
              <a:gd fmla="val 50000" name="adj"/>
            </a:avLst>
          </a:prstGeom>
          <a:solidFill>
            <a:srgbClr val="FFFFFF">
              <a:alpha val="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5"/>
          <p:cNvSpPr/>
          <p:nvPr/>
        </p:nvSpPr>
        <p:spPr>
          <a:xfrm flipH="1">
            <a:off x="8783298" y="1444188"/>
            <a:ext cx="1711505" cy="1475689"/>
          </a:xfrm>
          <a:prstGeom prst="triangle">
            <a:avLst>
              <a:gd fmla="val 50000" name="adj"/>
            </a:avLst>
          </a:prstGeom>
          <a:solidFill>
            <a:srgbClr val="65B7B7">
              <a:alpha val="2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5"/>
          <p:cNvSpPr/>
          <p:nvPr/>
        </p:nvSpPr>
        <p:spPr>
          <a:xfrm rot="10800000">
            <a:off x="10488453" y="-4451"/>
            <a:ext cx="1711505" cy="1475689"/>
          </a:xfrm>
          <a:prstGeom prst="triangle">
            <a:avLst>
              <a:gd fmla="val 50000" name="adj"/>
            </a:avLst>
          </a:prstGeom>
          <a:solidFill>
            <a:srgbClr val="09C9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35"/>
          <p:cNvPicPr preferRelativeResize="0"/>
          <p:nvPr/>
        </p:nvPicPr>
        <p:blipFill rotWithShape="1">
          <a:blip r:embed="rId2">
            <a:alphaModFix amt="43000"/>
          </a:blip>
          <a:srcRect b="0" l="0" r="0" t="0"/>
          <a:stretch/>
        </p:blipFill>
        <p:spPr>
          <a:xfrm rot="10800000">
            <a:off x="10488453" y="2896248"/>
            <a:ext cx="1711505" cy="148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5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9660805" y="8231"/>
            <a:ext cx="1684302" cy="146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419" y="6441857"/>
            <a:ext cx="1576930" cy="312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5">
  <p:cSld name="Blank 5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/>
          <p:nvPr/>
        </p:nvSpPr>
        <p:spPr>
          <a:xfrm>
            <a:off x="-53004" y="-6100"/>
            <a:ext cx="3814522" cy="6883228"/>
          </a:xfrm>
          <a:custGeom>
            <a:rect b="b" l="l" r="r" t="t"/>
            <a:pathLst>
              <a:path extrusionOk="0" h="206502" w="113157">
                <a:moveTo>
                  <a:pt x="1143" y="381"/>
                </a:moveTo>
                <a:lnTo>
                  <a:pt x="43815" y="0"/>
                </a:lnTo>
                <a:lnTo>
                  <a:pt x="113157" y="121158"/>
                </a:lnTo>
                <a:lnTo>
                  <a:pt x="61722" y="206121"/>
                </a:lnTo>
                <a:lnTo>
                  <a:pt x="0" y="206502"/>
                </a:lnTo>
                <a:close/>
              </a:path>
            </a:pathLst>
          </a:custGeom>
          <a:gradFill>
            <a:gsLst>
              <a:gs pos="0">
                <a:srgbClr val="09595C"/>
              </a:gs>
              <a:gs pos="99000">
                <a:srgbClr val="0E91A1"/>
              </a:gs>
              <a:gs pos="100000">
                <a:srgbClr val="0E91A1"/>
              </a:gs>
            </a:gsLst>
            <a:lin ang="13500032" scaled="0"/>
          </a:gradFill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6"/>
          <p:cNvSpPr/>
          <p:nvPr/>
        </p:nvSpPr>
        <p:spPr>
          <a:xfrm flipH="1">
            <a:off x="1997948" y="4002761"/>
            <a:ext cx="3499500" cy="2841300"/>
          </a:xfrm>
          <a:prstGeom prst="triangle">
            <a:avLst>
              <a:gd fmla="val 50000" name="adj"/>
            </a:avLst>
          </a:prstGeom>
          <a:solidFill>
            <a:srgbClr val="09C992">
              <a:alpha val="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6"/>
          <p:cNvSpPr/>
          <p:nvPr/>
        </p:nvSpPr>
        <p:spPr>
          <a:xfrm flipH="1" rot="10800000">
            <a:off x="100558" y="-2441"/>
            <a:ext cx="2162742" cy="1864749"/>
          </a:xfrm>
          <a:prstGeom prst="triangle">
            <a:avLst>
              <a:gd fmla="val 50000" name="adj"/>
            </a:avLst>
          </a:prstGeom>
          <a:solidFill>
            <a:srgbClr val="09C992">
              <a:alpha val="145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36"/>
          <p:cNvPicPr preferRelativeResize="0"/>
          <p:nvPr/>
        </p:nvPicPr>
        <p:blipFill rotWithShape="1">
          <a:blip r:embed="rId2">
            <a:alphaModFix amt="32000"/>
          </a:blip>
          <a:srcRect b="0" l="0" r="0" t="0"/>
          <a:stretch/>
        </p:blipFill>
        <p:spPr>
          <a:xfrm flipH="1">
            <a:off x="1441423" y="1142999"/>
            <a:ext cx="130492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6"/>
          <p:cNvSpPr/>
          <p:nvPr/>
        </p:nvSpPr>
        <p:spPr>
          <a:xfrm flipH="1" rot="10800000">
            <a:off x="2435518" y="4014648"/>
            <a:ext cx="1326000" cy="1143300"/>
          </a:xfrm>
          <a:prstGeom prst="triangle">
            <a:avLst>
              <a:gd fmla="val 50000" name="adj"/>
            </a:avLst>
          </a:prstGeom>
          <a:solidFill>
            <a:srgbClr val="09C992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6"/>
          <p:cNvSpPr/>
          <p:nvPr/>
        </p:nvSpPr>
        <p:spPr>
          <a:xfrm>
            <a:off x="672320" y="1670473"/>
            <a:ext cx="1326000" cy="1143300"/>
          </a:xfrm>
          <a:prstGeom prst="triangle">
            <a:avLst>
              <a:gd fmla="val 50000" name="adj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" name="Google Shape;43;p36"/>
          <p:cNvGrpSpPr/>
          <p:nvPr/>
        </p:nvGrpSpPr>
        <p:grpSpPr>
          <a:xfrm>
            <a:off x="-58766" y="1863451"/>
            <a:ext cx="2481390" cy="2139310"/>
            <a:chOff x="5374961" y="1707349"/>
            <a:chExt cx="994500" cy="857400"/>
          </a:xfrm>
        </p:grpSpPr>
        <p:sp>
          <p:nvSpPr>
            <p:cNvPr id="44" name="Google Shape;44;p36"/>
            <p:cNvSpPr/>
            <p:nvPr/>
          </p:nvSpPr>
          <p:spPr>
            <a:xfrm flipH="1">
              <a:off x="5374961" y="1707349"/>
              <a:ext cx="994500" cy="857400"/>
            </a:xfrm>
            <a:prstGeom prst="triangle">
              <a:avLst>
                <a:gd fmla="val 50000" name="adj"/>
              </a:avLst>
            </a:prstGeom>
            <a:solidFill>
              <a:schemeClr val="lt1">
                <a:alpha val="431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6"/>
            <p:cNvSpPr/>
            <p:nvPr/>
          </p:nvSpPr>
          <p:spPr>
            <a:xfrm flipH="1">
              <a:off x="5374961" y="1707349"/>
              <a:ext cx="994500" cy="857400"/>
            </a:xfrm>
            <a:prstGeom prst="triangle">
              <a:avLst>
                <a:gd fmla="val 50000" name="adj"/>
              </a:avLst>
            </a:prstGeom>
            <a:solidFill>
              <a:schemeClr val="lt1">
                <a:alpha val="431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36"/>
          <p:cNvSpPr/>
          <p:nvPr/>
        </p:nvSpPr>
        <p:spPr>
          <a:xfrm rot="10800000">
            <a:off x="2575900" y="1998947"/>
            <a:ext cx="2337900" cy="2015700"/>
          </a:xfrm>
          <a:prstGeom prst="triangle">
            <a:avLst>
              <a:gd fmla="val 50000" name="adj"/>
            </a:avLst>
          </a:prstGeom>
          <a:solidFill>
            <a:srgbClr val="0E91A1">
              <a:alpha val="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41" y="6418917"/>
            <a:ext cx="1594462" cy="33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90376" y="173254"/>
            <a:ext cx="1013744" cy="570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6">
  <p:cSld name="Blank 6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/>
          <p:nvPr/>
        </p:nvSpPr>
        <p:spPr>
          <a:xfrm>
            <a:off x="-53004" y="-6100"/>
            <a:ext cx="3814522" cy="6883228"/>
          </a:xfrm>
          <a:custGeom>
            <a:rect b="b" l="l" r="r" t="t"/>
            <a:pathLst>
              <a:path extrusionOk="0" h="206502" w="113157">
                <a:moveTo>
                  <a:pt x="1143" y="381"/>
                </a:moveTo>
                <a:lnTo>
                  <a:pt x="43815" y="0"/>
                </a:lnTo>
                <a:lnTo>
                  <a:pt x="113157" y="121158"/>
                </a:lnTo>
                <a:lnTo>
                  <a:pt x="61722" y="206121"/>
                </a:lnTo>
                <a:lnTo>
                  <a:pt x="0" y="206502"/>
                </a:lnTo>
                <a:close/>
              </a:path>
            </a:pathLst>
          </a:custGeom>
          <a:gradFill>
            <a:gsLst>
              <a:gs pos="0">
                <a:srgbClr val="09595C"/>
              </a:gs>
              <a:gs pos="99000">
                <a:srgbClr val="0E91A1"/>
              </a:gs>
              <a:gs pos="100000">
                <a:srgbClr val="0E91A1"/>
              </a:gs>
            </a:gsLst>
            <a:lin ang="13500032" scaled="0"/>
          </a:gradFill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7"/>
          <p:cNvSpPr/>
          <p:nvPr/>
        </p:nvSpPr>
        <p:spPr>
          <a:xfrm flipH="1">
            <a:off x="1997948" y="4002761"/>
            <a:ext cx="3499500" cy="2841300"/>
          </a:xfrm>
          <a:prstGeom prst="triangle">
            <a:avLst>
              <a:gd fmla="val 50000" name="adj"/>
            </a:avLst>
          </a:prstGeom>
          <a:solidFill>
            <a:srgbClr val="09C992">
              <a:alpha val="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7"/>
          <p:cNvSpPr/>
          <p:nvPr/>
        </p:nvSpPr>
        <p:spPr>
          <a:xfrm flipH="1" rot="10800000">
            <a:off x="100558" y="-2441"/>
            <a:ext cx="2162742" cy="1864749"/>
          </a:xfrm>
          <a:prstGeom prst="triangle">
            <a:avLst>
              <a:gd fmla="val 50000" name="adj"/>
            </a:avLst>
          </a:prstGeom>
          <a:solidFill>
            <a:srgbClr val="09C992">
              <a:alpha val="145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37"/>
          <p:cNvPicPr preferRelativeResize="0"/>
          <p:nvPr/>
        </p:nvPicPr>
        <p:blipFill rotWithShape="1">
          <a:blip r:embed="rId2">
            <a:alphaModFix amt="32000"/>
          </a:blip>
          <a:srcRect b="0" l="0" r="0" t="0"/>
          <a:stretch/>
        </p:blipFill>
        <p:spPr>
          <a:xfrm flipH="1">
            <a:off x="1441423" y="1142999"/>
            <a:ext cx="130492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7"/>
          <p:cNvSpPr/>
          <p:nvPr/>
        </p:nvSpPr>
        <p:spPr>
          <a:xfrm flipH="1" rot="10800000">
            <a:off x="2435518" y="4014648"/>
            <a:ext cx="1326000" cy="1143300"/>
          </a:xfrm>
          <a:prstGeom prst="triangle">
            <a:avLst>
              <a:gd fmla="val 50000" name="adj"/>
            </a:avLst>
          </a:prstGeom>
          <a:solidFill>
            <a:srgbClr val="09C992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7"/>
          <p:cNvSpPr/>
          <p:nvPr/>
        </p:nvSpPr>
        <p:spPr>
          <a:xfrm>
            <a:off x="672320" y="1670473"/>
            <a:ext cx="1326000" cy="1143300"/>
          </a:xfrm>
          <a:prstGeom prst="triangle">
            <a:avLst>
              <a:gd fmla="val 50000" name="adj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" name="Google Shape;56;p37"/>
          <p:cNvGrpSpPr/>
          <p:nvPr/>
        </p:nvGrpSpPr>
        <p:grpSpPr>
          <a:xfrm>
            <a:off x="-58766" y="1863451"/>
            <a:ext cx="2481390" cy="2139310"/>
            <a:chOff x="5374961" y="1707349"/>
            <a:chExt cx="994500" cy="857400"/>
          </a:xfrm>
        </p:grpSpPr>
        <p:sp>
          <p:nvSpPr>
            <p:cNvPr id="57" name="Google Shape;57;p37"/>
            <p:cNvSpPr/>
            <p:nvPr/>
          </p:nvSpPr>
          <p:spPr>
            <a:xfrm flipH="1">
              <a:off x="5374961" y="1707349"/>
              <a:ext cx="994500" cy="857400"/>
            </a:xfrm>
            <a:prstGeom prst="triangle">
              <a:avLst>
                <a:gd fmla="val 50000" name="adj"/>
              </a:avLst>
            </a:prstGeom>
            <a:solidFill>
              <a:schemeClr val="lt1">
                <a:alpha val="431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7"/>
            <p:cNvSpPr/>
            <p:nvPr/>
          </p:nvSpPr>
          <p:spPr>
            <a:xfrm flipH="1">
              <a:off x="5374961" y="1707349"/>
              <a:ext cx="994500" cy="857400"/>
            </a:xfrm>
            <a:prstGeom prst="triangle">
              <a:avLst>
                <a:gd fmla="val 50000" name="adj"/>
              </a:avLst>
            </a:prstGeom>
            <a:solidFill>
              <a:schemeClr val="lt1">
                <a:alpha val="431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37"/>
          <p:cNvSpPr/>
          <p:nvPr/>
        </p:nvSpPr>
        <p:spPr>
          <a:xfrm rot="10800000">
            <a:off x="2575900" y="1998947"/>
            <a:ext cx="2337900" cy="2015700"/>
          </a:xfrm>
          <a:prstGeom prst="triangle">
            <a:avLst>
              <a:gd fmla="val 50000" name="adj"/>
            </a:avLst>
          </a:prstGeom>
          <a:solidFill>
            <a:srgbClr val="0E91A1">
              <a:alpha val="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41" y="6418917"/>
            <a:ext cx="1594462" cy="33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tor 1">
  <p:cSld name="Separator 1">
    <p:bg>
      <p:bgPr>
        <a:solidFill>
          <a:srgbClr val="0E91A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/>
          <p:nvPr/>
        </p:nvSpPr>
        <p:spPr>
          <a:xfrm>
            <a:off x="5144877" y="126694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8"/>
          <p:cNvSpPr txBox="1"/>
          <p:nvPr/>
        </p:nvSpPr>
        <p:spPr>
          <a:xfrm>
            <a:off x="4836405" y="99151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195" y="5987206"/>
            <a:ext cx="2565001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5722" y="417389"/>
            <a:ext cx="2207520" cy="1241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9C992"/>
            </a:gs>
            <a:gs pos="100000">
              <a:srgbClr val="0E91A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5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35.png"/><Relationship Id="rId6" Type="http://schemas.openxmlformats.org/officeDocument/2006/relationships/image" Target="../media/image5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Relationship Id="rId4" Type="http://schemas.openxmlformats.org/officeDocument/2006/relationships/image" Target="../media/image37.png"/><Relationship Id="rId5" Type="http://schemas.openxmlformats.org/officeDocument/2006/relationships/image" Target="../media/image27.png"/><Relationship Id="rId6" Type="http://schemas.openxmlformats.org/officeDocument/2006/relationships/image" Target="../media/image29.png"/><Relationship Id="rId7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Relationship Id="rId5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0BMXT9UdWQc" TargetMode="External"/><Relationship Id="rId4" Type="http://schemas.openxmlformats.org/officeDocument/2006/relationships/image" Target="../media/image5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9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43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2765367" y="2890108"/>
            <a:ext cx="6927272" cy="1338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b="1" i="0" lang="ar-SA" sz="5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صحة الفم والأسنان</a:t>
            </a:r>
            <a:endParaRPr b="0" i="0" sz="5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5956663" y="4098174"/>
            <a:ext cx="5529943" cy="19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SA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الفئة المستهدفة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SA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بنين                            بنات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SA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المرحلة 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SA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الابتدائية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SA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تاريخ اخر تحديث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SA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22/1/2026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0675521" y="4098173"/>
            <a:ext cx="309155" cy="369323"/>
          </a:xfrm>
          <a:prstGeom prst="flowChartConnector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8567056" y="4043796"/>
            <a:ext cx="309155" cy="369323"/>
          </a:xfrm>
          <a:prstGeom prst="flowChartConnector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eckmark outline"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00460" y="3939590"/>
            <a:ext cx="577734" cy="577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 outline" id="95" name="Google Shape;9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7344" y="3835385"/>
            <a:ext cx="577734" cy="577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/>
          <p:nvPr/>
        </p:nvSpPr>
        <p:spPr>
          <a:xfrm>
            <a:off x="3679902" y="625988"/>
            <a:ext cx="4421744" cy="113590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0"/>
          <p:cNvSpPr txBox="1"/>
          <p:nvPr/>
        </p:nvSpPr>
        <p:spPr>
          <a:xfrm>
            <a:off x="4110331" y="862646"/>
            <a:ext cx="363715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أهمية المحافظة على صحة الفم والأسنان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8702664" y="4702692"/>
            <a:ext cx="209364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تساعد الأسنان في عملية الهضم من </a:t>
            </a:r>
            <a:r>
              <a:rPr b="1" i="0" lang="ar-SA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خلال تقطيع ومضغ </a:t>
            </a:r>
            <a:r>
              <a:rPr b="1" i="0" lang="ar-SA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الطعام</a:t>
            </a:r>
            <a:endParaRPr/>
          </a:p>
        </p:txBody>
      </p:sp>
      <p:sp>
        <p:nvSpPr>
          <p:cNvPr id="186" name="Google Shape;186;p10"/>
          <p:cNvSpPr/>
          <p:nvPr/>
        </p:nvSpPr>
        <p:spPr>
          <a:xfrm>
            <a:off x="8487639" y="2356354"/>
            <a:ext cx="2308667" cy="214528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5062907" y="4722774"/>
            <a:ext cx="20661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تساهم الأسنان واللسان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وأنسجة الفم </a:t>
            </a:r>
            <a:r>
              <a:rPr b="1" i="0" lang="ar-SA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النطق السليم</a:t>
            </a:r>
            <a:endParaRPr b="1" i="0" sz="18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1371235" y="4634436"/>
            <a:ext cx="24185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الأسنان واللثة السليمة والشفاه تعطي الإنسان </a:t>
            </a:r>
            <a:r>
              <a:rPr b="1" i="0" lang="ar-SA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مظهراً جميلاً</a:t>
            </a:r>
            <a:endParaRPr b="1" i="0" sz="18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4941666" y="2356353"/>
            <a:ext cx="2308667" cy="214528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1371235" y="2356354"/>
            <a:ext cx="2308667" cy="214528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mile" id="191" name="Google Shape;19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6758" y="2730186"/>
            <a:ext cx="1397620" cy="1397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versation " id="192" name="Google Shape;19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5817" y="2730186"/>
            <a:ext cx="1440366" cy="1440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getarian " id="193" name="Google Shape;19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7419" y="2730186"/>
            <a:ext cx="1657823" cy="1657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3679902" y="625988"/>
            <a:ext cx="4421744" cy="113590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4039570" y="963108"/>
            <a:ext cx="36371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أمراض الفم الأكثر شيوعًا: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6572956" y="4794791"/>
            <a:ext cx="20936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التهاب </a:t>
            </a:r>
            <a:r>
              <a:rPr b="1" i="0" lang="ar-SA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اللثة</a:t>
            </a:r>
            <a:endParaRPr b="1" i="0" sz="24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6357929" y="2207941"/>
            <a:ext cx="2719163" cy="2357155"/>
          </a:xfrm>
          <a:prstGeom prst="roundRect">
            <a:avLst>
              <a:gd fmla="val 0" name="adj"/>
            </a:avLst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3415522" y="4748619"/>
            <a:ext cx="24185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تسوس </a:t>
            </a:r>
            <a:r>
              <a:rPr b="1" i="0" lang="ar-SA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الأسنان</a:t>
            </a:r>
            <a:endParaRPr b="1" i="0" sz="24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5261" y="2309473"/>
            <a:ext cx="2604498" cy="217041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1"/>
          <p:cNvSpPr/>
          <p:nvPr/>
        </p:nvSpPr>
        <p:spPr>
          <a:xfrm>
            <a:off x="3114909" y="2207940"/>
            <a:ext cx="2719163" cy="2357155"/>
          </a:xfrm>
          <a:prstGeom prst="roundRect">
            <a:avLst>
              <a:gd fmla="val 0" name="adj"/>
            </a:avLst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1"/>
          <p:cNvPicPr preferRelativeResize="0"/>
          <p:nvPr/>
        </p:nvPicPr>
        <p:blipFill rotWithShape="1">
          <a:blip r:embed="rId4">
            <a:alphaModFix/>
          </a:blip>
          <a:srcRect b="0" l="13383" r="7774" t="0"/>
          <a:stretch/>
        </p:blipFill>
        <p:spPr>
          <a:xfrm>
            <a:off x="3208853" y="2308472"/>
            <a:ext cx="2531273" cy="2171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/>
          <p:nvPr/>
        </p:nvSpPr>
        <p:spPr>
          <a:xfrm>
            <a:off x="3679902" y="625988"/>
            <a:ext cx="4421744" cy="113590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4015495" y="963108"/>
            <a:ext cx="363715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التهاب اللثة:</a:t>
            </a:r>
            <a:endParaRPr b="1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2"/>
          <p:cNvSpPr/>
          <p:nvPr/>
        </p:nvSpPr>
        <p:spPr>
          <a:xfrm>
            <a:off x="212943" y="1903957"/>
            <a:ext cx="11812044" cy="1282484"/>
          </a:xfrm>
          <a:prstGeom prst="roundRect">
            <a:avLst>
              <a:gd fmla="val 18068" name="adj"/>
            </a:avLst>
          </a:prstGeom>
          <a:noFill/>
          <a:ln cap="flat" cmpd="sng" w="28575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0" y="2086518"/>
            <a:ext cx="12192000" cy="946605"/>
          </a:xfrm>
          <a:prstGeom prst="rect">
            <a:avLst/>
          </a:prstGeom>
          <a:solidFill>
            <a:srgbClr val="008448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1C3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2"/>
          <p:cNvSpPr txBox="1"/>
          <p:nvPr/>
        </p:nvSpPr>
        <p:spPr>
          <a:xfrm>
            <a:off x="1691014" y="2099014"/>
            <a:ext cx="897571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400" u="none" cap="none" strike="noStrike">
                <a:solidFill>
                  <a:srgbClr val="008448"/>
                </a:solidFill>
                <a:latin typeface="Arial"/>
                <a:ea typeface="Arial"/>
                <a:cs typeface="Arial"/>
                <a:sym typeface="Arial"/>
              </a:rPr>
              <a:t>ما هو التهاب اللثة؟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هو انتفاخ و</a:t>
            </a:r>
            <a:r>
              <a:rPr b="0" i="0" lang="ar-SA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احمرار</a:t>
            </a:r>
            <a:r>
              <a:rPr b="0" i="0" lang="ar-SA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في اللثة قد يؤدي إلى سقوط الأسنان إذا لم تتم معالجته.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2"/>
          <p:cNvSpPr/>
          <p:nvPr/>
        </p:nvSpPr>
        <p:spPr>
          <a:xfrm>
            <a:off x="6731016" y="3429000"/>
            <a:ext cx="1843265" cy="176473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2"/>
          <p:cNvSpPr/>
          <p:nvPr/>
        </p:nvSpPr>
        <p:spPr>
          <a:xfrm>
            <a:off x="9393767" y="3429000"/>
            <a:ext cx="1843265" cy="176473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4047509" y="3429000"/>
            <a:ext cx="1843265" cy="176473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1384758" y="3429000"/>
            <a:ext cx="1843265" cy="176473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2"/>
          <p:cNvSpPr txBox="1"/>
          <p:nvPr/>
        </p:nvSpPr>
        <p:spPr>
          <a:xfrm>
            <a:off x="1272023" y="5302447"/>
            <a:ext cx="184326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الرائحة الكريهة للفم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3679902" y="5240535"/>
            <a:ext cx="27150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نزيف</a:t>
            </a:r>
            <a:r>
              <a:rPr b="1" i="0" lang="ar-S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اللثة خاصة عند تفريش الأسنان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8882059" y="5319612"/>
            <a:ext cx="286667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تغير لون اللثة </a:t>
            </a:r>
            <a:r>
              <a:rPr b="1" i="0" lang="ar-SA" sz="1600" u="none" cap="none" strike="noStrike">
                <a:solidFill>
                  <a:srgbClr val="DB99CB"/>
                </a:solidFill>
                <a:latin typeface="Calibri"/>
                <a:ea typeface="Calibri"/>
                <a:cs typeface="Calibri"/>
                <a:sym typeface="Calibri"/>
              </a:rPr>
              <a:t>الوردي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إلى </a:t>
            </a:r>
            <a:r>
              <a:rPr b="1" i="0" lang="ar-SA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الأحمر</a:t>
            </a:r>
            <a:endParaRPr b="1" i="0" sz="16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2"/>
          <p:cNvSpPr txBox="1"/>
          <p:nvPr/>
        </p:nvSpPr>
        <p:spPr>
          <a:xfrm>
            <a:off x="6318896" y="5348613"/>
            <a:ext cx="27150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600" u="none" cap="none" strike="noStrike">
                <a:solidFill>
                  <a:srgbClr val="DB99CB"/>
                </a:solidFill>
                <a:latin typeface="Calibri"/>
                <a:ea typeface="Calibri"/>
                <a:cs typeface="Calibri"/>
                <a:sym typeface="Calibri"/>
              </a:rPr>
              <a:t>تورم</a:t>
            </a:r>
            <a:r>
              <a:rPr b="1" i="0" lang="ar-S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جانب اللثة العلوي مع ألم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بسيط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d breath " id="223" name="Google Shape;2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8588" y="3701768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ngivitis " id="224" name="Google Shape;22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9541" y="3868017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othache" id="225" name="Google Shape;22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43048" y="3831369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lcer " id="226" name="Google Shape;226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05798" y="3723241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/>
          <p:nvPr/>
        </p:nvSpPr>
        <p:spPr>
          <a:xfrm>
            <a:off x="3679902" y="625988"/>
            <a:ext cx="4421744" cy="113590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3"/>
          <p:cNvSpPr txBox="1"/>
          <p:nvPr/>
        </p:nvSpPr>
        <p:spPr>
          <a:xfrm>
            <a:off x="4065936" y="901553"/>
            <a:ext cx="363715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تسوس الأسنان:</a:t>
            </a:r>
            <a:endParaRPr b="1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189978" y="1889498"/>
            <a:ext cx="11812044" cy="2857866"/>
          </a:xfrm>
          <a:prstGeom prst="roundRect">
            <a:avLst>
              <a:gd fmla="val 18068" name="adj"/>
            </a:avLst>
          </a:prstGeom>
          <a:noFill/>
          <a:ln cap="flat" cmpd="sng" w="28575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0" y="2086518"/>
            <a:ext cx="12192000" cy="2322644"/>
          </a:xfrm>
          <a:prstGeom prst="rect">
            <a:avLst/>
          </a:prstGeom>
          <a:solidFill>
            <a:srgbClr val="008448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1C3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3"/>
          <p:cNvSpPr txBox="1"/>
          <p:nvPr/>
        </p:nvSpPr>
        <p:spPr>
          <a:xfrm>
            <a:off x="713985" y="2463010"/>
            <a:ext cx="1034105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هو حدوث ثقوب أو نخر أو تجويف في السن السليم ليتحول إلى سن متسوس.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84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يبدأ التسوس كبقعة </a:t>
            </a:r>
            <a:r>
              <a:rPr b="1" i="0" lang="ar-SA" sz="24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بيضاء</a:t>
            </a:r>
            <a:r>
              <a:rPr b="1" i="0" lang="ar-SA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صغيرة على سطح السن ومع استمرار النخر يتحول لونه إلى اللون </a:t>
            </a:r>
            <a:r>
              <a:rPr b="1" i="0" lang="ar-SA" sz="24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البني </a:t>
            </a:r>
            <a:r>
              <a:rPr b="1" i="0" lang="ar-SA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أو الأسود، وعندما يصل التسوس لمرحلة متقدمة يبدأ الشعور بالألم.</a:t>
            </a:r>
            <a:endParaRPr b="0" i="0" sz="24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007" y="3816690"/>
            <a:ext cx="3155895" cy="186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/>
          <p:nvPr/>
        </p:nvSpPr>
        <p:spPr>
          <a:xfrm>
            <a:off x="5280960" y="1125251"/>
            <a:ext cx="66187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كيف يحدث </a:t>
            </a:r>
            <a:r>
              <a:rPr b="1" i="0" lang="ar-SA" sz="32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تسوس الأسنان</a:t>
            </a:r>
            <a:r>
              <a:rPr b="1" i="0" lang="ar-SA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؟</a:t>
            </a:r>
            <a:endParaRPr b="1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4"/>
          <p:cNvSpPr/>
          <p:nvPr/>
        </p:nvSpPr>
        <p:spPr>
          <a:xfrm>
            <a:off x="189978" y="1818907"/>
            <a:ext cx="11812044" cy="2857866"/>
          </a:xfrm>
          <a:prstGeom prst="roundRect">
            <a:avLst>
              <a:gd fmla="val 18068" name="adj"/>
            </a:avLst>
          </a:prstGeom>
          <a:noFill/>
          <a:ln cap="flat" cmpd="sng" w="28575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4"/>
          <p:cNvSpPr/>
          <p:nvPr/>
        </p:nvSpPr>
        <p:spPr>
          <a:xfrm>
            <a:off x="0" y="2086518"/>
            <a:ext cx="12192000" cy="2322644"/>
          </a:xfrm>
          <a:prstGeom prst="rect">
            <a:avLst/>
          </a:prstGeom>
          <a:solidFill>
            <a:srgbClr val="008448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1C3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 txBox="1"/>
          <p:nvPr/>
        </p:nvSpPr>
        <p:spPr>
          <a:xfrm>
            <a:off x="9720197" y="3816688"/>
            <a:ext cx="13598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سن مهمل</a:t>
            </a:r>
            <a:endParaRPr b="0" i="0" sz="24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4"/>
          <p:cNvSpPr txBox="1"/>
          <p:nvPr/>
        </p:nvSpPr>
        <p:spPr>
          <a:xfrm>
            <a:off x="7555282" y="3816689"/>
            <a:ext cx="13598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بكتيريا</a:t>
            </a:r>
            <a:endParaRPr b="0" i="0" sz="24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4"/>
          <p:cNvSpPr txBox="1"/>
          <p:nvPr/>
        </p:nvSpPr>
        <p:spPr>
          <a:xfrm>
            <a:off x="6005408" y="3816689"/>
            <a:ext cx="13598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سكريات</a:t>
            </a:r>
            <a:endParaRPr b="0" i="0" sz="24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2993721" y="3792036"/>
            <a:ext cx="25394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مع مرور الوقت</a:t>
            </a:r>
            <a:endParaRPr b="0" i="0" sz="24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4"/>
          <p:cNvSpPr/>
          <p:nvPr/>
        </p:nvSpPr>
        <p:spPr>
          <a:xfrm>
            <a:off x="9294312" y="3005037"/>
            <a:ext cx="425885" cy="423963"/>
          </a:xfrm>
          <a:prstGeom prst="plus">
            <a:avLst>
              <a:gd fmla="val 38699" name="adj"/>
            </a:avLst>
          </a:prstGeom>
          <a:solidFill>
            <a:srgbClr val="008448"/>
          </a:solidFill>
          <a:ln cap="flat" cmpd="sng" w="25400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7436917" y="3005037"/>
            <a:ext cx="425885" cy="423963"/>
          </a:xfrm>
          <a:prstGeom prst="plus">
            <a:avLst>
              <a:gd fmla="val 38699" name="adj"/>
            </a:avLst>
          </a:prstGeom>
          <a:solidFill>
            <a:srgbClr val="008448"/>
          </a:solidFill>
          <a:ln cap="flat" cmpd="sng" w="25400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5586480" y="3035858"/>
            <a:ext cx="425885" cy="423963"/>
          </a:xfrm>
          <a:prstGeom prst="plus">
            <a:avLst>
              <a:gd fmla="val 38699" name="adj"/>
            </a:avLst>
          </a:prstGeom>
          <a:solidFill>
            <a:srgbClr val="008448"/>
          </a:solidFill>
          <a:ln cap="flat" cmpd="sng" w="25400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2555310" y="3005037"/>
            <a:ext cx="876822" cy="461665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008448"/>
          </a:solidFill>
          <a:ln cap="flat" cmpd="sng" w="25400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-711452" y="3816688"/>
            <a:ext cx="25394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4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تسوس</a:t>
            </a:r>
            <a:endParaRPr b="0" i="0" sz="2400" u="none" cap="none" strike="noStrike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irus " id="253" name="Google Shape;25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2137" y="2703644"/>
            <a:ext cx="1088392" cy="1088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weets " id="254" name="Google Shape;25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2262" y="2728296"/>
            <a:ext cx="1088392" cy="1088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ck " id="255" name="Google Shape;25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5878" y="2607418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oth " id="256" name="Google Shape;25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55948" y="2743459"/>
            <a:ext cx="1088393" cy="1088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oken tooth " id="257" name="Google Shape;25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3044" y="2642634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4"/>
          <p:cNvSpPr txBox="1"/>
          <p:nvPr/>
        </p:nvSpPr>
        <p:spPr>
          <a:xfrm>
            <a:off x="997906" y="4936885"/>
            <a:ext cx="101961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تقوم البكتيريا الموجودة في الفم بهضم السكريات وإنتاج أحماض، مع مرور الوقت وإهمال تنظيف الأسنان تؤدي هذه الأحماض إلى حدوث </a:t>
            </a:r>
            <a:r>
              <a:rPr b="1" i="0" lang="ar-SA" sz="18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التسوس</a:t>
            </a:r>
            <a:r>
              <a:rPr b="1" i="0" lang="ar-SA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/>
          <p:nvPr/>
        </p:nvSpPr>
        <p:spPr>
          <a:xfrm>
            <a:off x="3679902" y="625988"/>
            <a:ext cx="4421744" cy="113590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5"/>
          <p:cNvSpPr txBox="1"/>
          <p:nvPr/>
        </p:nvSpPr>
        <p:spPr>
          <a:xfrm>
            <a:off x="4065936" y="901553"/>
            <a:ext cx="363715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مراحل تسوس الأسنان:</a:t>
            </a:r>
            <a:endParaRPr b="1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/>
          <p:nvPr/>
        </p:nvSpPr>
        <p:spPr>
          <a:xfrm flipH="1">
            <a:off x="9143999" y="3167829"/>
            <a:ext cx="488515" cy="764087"/>
          </a:xfrm>
          <a:prstGeom prst="chevron">
            <a:avLst>
              <a:gd fmla="val 50000" name="adj"/>
            </a:avLst>
          </a:prstGeom>
          <a:solidFill>
            <a:srgbClr val="008448"/>
          </a:solidFill>
          <a:ln cap="flat" cmpd="sng" w="25400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5"/>
          <p:cNvSpPr/>
          <p:nvPr/>
        </p:nvSpPr>
        <p:spPr>
          <a:xfrm flipH="1">
            <a:off x="5851742" y="3167829"/>
            <a:ext cx="488515" cy="764087"/>
          </a:xfrm>
          <a:prstGeom prst="chevron">
            <a:avLst>
              <a:gd fmla="val 50000" name="adj"/>
            </a:avLst>
          </a:prstGeom>
          <a:solidFill>
            <a:srgbClr val="008448"/>
          </a:solidFill>
          <a:ln cap="flat" cmpd="sng" w="25400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5"/>
          <p:cNvSpPr/>
          <p:nvPr/>
        </p:nvSpPr>
        <p:spPr>
          <a:xfrm flipH="1">
            <a:off x="2681614" y="3167828"/>
            <a:ext cx="488515" cy="764087"/>
          </a:xfrm>
          <a:prstGeom prst="chevron">
            <a:avLst>
              <a:gd fmla="val 50000" name="adj"/>
            </a:avLst>
          </a:prstGeom>
          <a:solidFill>
            <a:srgbClr val="008448"/>
          </a:solidFill>
          <a:ln cap="flat" cmpd="sng" w="25400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diagram of a tooth" id="268" name="Google Shape;2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" y="2106862"/>
            <a:ext cx="12183999" cy="3608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"/>
          <p:cNvSpPr/>
          <p:nvPr/>
        </p:nvSpPr>
        <p:spPr>
          <a:xfrm>
            <a:off x="3679902" y="625988"/>
            <a:ext cx="4421744" cy="113590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1479895" y="932331"/>
            <a:ext cx="60941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مضاعفات تسوس الأسنان: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6"/>
          <p:cNvSpPr/>
          <p:nvPr/>
        </p:nvSpPr>
        <p:spPr>
          <a:xfrm>
            <a:off x="1742520" y="1958364"/>
            <a:ext cx="8296507" cy="742875"/>
          </a:xfrm>
          <a:prstGeom prst="roundRect">
            <a:avLst>
              <a:gd fmla="val 16667" name="adj"/>
            </a:avLst>
          </a:prstGeom>
          <a:solidFill>
            <a:srgbClr val="DB99CB"/>
          </a:solidFill>
          <a:ln cap="flat" cmpd="sng" w="25400">
            <a:solidFill>
              <a:srgbClr val="DB99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بعد الإصابة بتسوس الأسنان تحدث عدّة </a:t>
            </a:r>
            <a:r>
              <a:rPr b="1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مضاعفات</a:t>
            </a:r>
            <a:r>
              <a:rPr b="0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مثل: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6"/>
          <p:cNvSpPr/>
          <p:nvPr/>
        </p:nvSpPr>
        <p:spPr>
          <a:xfrm>
            <a:off x="1742520" y="2897709"/>
            <a:ext cx="1604202" cy="152771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5062908" y="2897709"/>
            <a:ext cx="1604202" cy="152771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6"/>
          <p:cNvSpPr/>
          <p:nvPr/>
        </p:nvSpPr>
        <p:spPr>
          <a:xfrm>
            <a:off x="8434825" y="2897709"/>
            <a:ext cx="1604202" cy="152771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6"/>
          <p:cNvSpPr txBox="1"/>
          <p:nvPr/>
        </p:nvSpPr>
        <p:spPr>
          <a:xfrm>
            <a:off x="8626318" y="4600164"/>
            <a:ext cx="18955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الرائحة الكريهة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6"/>
          <p:cNvSpPr txBox="1"/>
          <p:nvPr/>
        </p:nvSpPr>
        <p:spPr>
          <a:xfrm>
            <a:off x="5008629" y="4600164"/>
            <a:ext cx="20661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الألم الشديد في السن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6"/>
          <p:cNvSpPr txBox="1"/>
          <p:nvPr/>
        </p:nvSpPr>
        <p:spPr>
          <a:xfrm>
            <a:off x="1335346" y="4600164"/>
            <a:ext cx="24185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تورم الوجه</a:t>
            </a:r>
            <a:endParaRPr/>
          </a:p>
        </p:txBody>
      </p:sp>
      <p:sp>
        <p:nvSpPr>
          <p:cNvPr id="282" name="Google Shape;282;p16"/>
          <p:cNvSpPr txBox="1"/>
          <p:nvPr/>
        </p:nvSpPr>
        <p:spPr>
          <a:xfrm>
            <a:off x="2926559" y="5144234"/>
            <a:ext cx="8296507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هذه </a:t>
            </a:r>
            <a:r>
              <a:rPr b="1" i="0" lang="ar-SA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المضاعفات</a:t>
            </a:r>
            <a:r>
              <a:rPr b="1" i="0" lang="ar-S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قد تؤدي إلى التالي: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ar-SA" sz="1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الامتناع عن تناول الطعام </a:t>
            </a:r>
            <a:r>
              <a:rPr b="1" i="0" lang="ar-S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خوفاً من الألم.</a:t>
            </a:r>
            <a:endParaRPr/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ar-SA" sz="1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الغياب</a:t>
            </a:r>
            <a:r>
              <a:rPr b="1" i="0" lang="ar-S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من المدرسة بسبب الألم.</a:t>
            </a:r>
            <a:endParaRPr/>
          </a:p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ar-SA" sz="1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العزلة الاجتماعية </a:t>
            </a:r>
            <a:r>
              <a:rPr b="1" i="0" lang="ar-S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بسبب رائحة الفم الكريهة أو مظهر الأسنان المتسوسة</a:t>
            </a:r>
            <a:r>
              <a:rPr b="1" i="0" lang="ar-SA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-819714" y="5144233"/>
            <a:ext cx="13369446" cy="1354217"/>
          </a:xfrm>
          <a:prstGeom prst="rect">
            <a:avLst/>
          </a:prstGeom>
          <a:solidFill>
            <a:srgbClr val="008448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1C3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d breath " id="284" name="Google Shape;2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7326" y="3113126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othache " id="285" name="Google Shape;28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1173" y="3041101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othache " id="286" name="Google Shape;28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35021" y="3041101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"/>
          <p:cNvSpPr/>
          <p:nvPr/>
        </p:nvSpPr>
        <p:spPr>
          <a:xfrm>
            <a:off x="3679902" y="625988"/>
            <a:ext cx="4421744" cy="113590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7"/>
          <p:cNvSpPr txBox="1"/>
          <p:nvPr/>
        </p:nvSpPr>
        <p:spPr>
          <a:xfrm>
            <a:off x="1479895" y="932331"/>
            <a:ext cx="60941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الوقاية من تسوس الأسنان: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576197" y="2068237"/>
            <a:ext cx="10947748" cy="368121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7"/>
          <p:cNvSpPr txBox="1"/>
          <p:nvPr/>
        </p:nvSpPr>
        <p:spPr>
          <a:xfrm>
            <a:off x="1202499" y="2588067"/>
            <a:ext cx="8430016" cy="2814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1" i="0" lang="ar-SA" sz="2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قم بتفريش </a:t>
            </a:r>
            <a:r>
              <a:rPr b="1" i="0" lang="ar-S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أسنانك مرتين يومياً </a:t>
            </a:r>
            <a:r>
              <a:rPr b="1" i="0" lang="ar-SA" sz="2000" u="none" cap="none" strike="noStrike">
                <a:solidFill>
                  <a:srgbClr val="DB99CB"/>
                </a:solidFill>
                <a:latin typeface="Calibri"/>
                <a:ea typeface="Calibri"/>
                <a:cs typeface="Calibri"/>
                <a:sym typeface="Calibri"/>
              </a:rPr>
              <a:t>صباحاً ومساءً </a:t>
            </a:r>
            <a:r>
              <a:rPr b="1" i="0" lang="ar-S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باستخدام الفرشاة الناعمة والمعجون المحتوي على الفلورايد.</a:t>
            </a:r>
            <a:endParaRPr/>
          </a:p>
          <a:p>
            <a:pPr indent="-215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1" i="0" lang="ar-SA" sz="2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استخدم خيط </a:t>
            </a:r>
            <a:r>
              <a:rPr b="1" i="0" lang="ar-S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تنظيف الأسنان </a:t>
            </a:r>
            <a:r>
              <a:rPr b="1" i="0" lang="ar-SA" sz="2000" u="none" cap="none" strike="noStrike">
                <a:solidFill>
                  <a:srgbClr val="DB99CB"/>
                </a:solidFill>
                <a:latin typeface="Calibri"/>
                <a:ea typeface="Calibri"/>
                <a:cs typeface="Calibri"/>
                <a:sym typeface="Calibri"/>
              </a:rPr>
              <a:t>مرة يومياً </a:t>
            </a:r>
            <a:r>
              <a:rPr b="1" i="0" lang="ar-S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على الأقل.</a:t>
            </a:r>
            <a:endParaRPr/>
          </a:p>
          <a:p>
            <a:pPr indent="-215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1" i="0" lang="ar-S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قم </a:t>
            </a:r>
            <a:r>
              <a:rPr b="1" i="0" lang="ar-SA" sz="2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بزيارة طبيب </a:t>
            </a:r>
            <a:r>
              <a:rPr b="1" i="0" lang="ar-S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الأسنان </a:t>
            </a:r>
            <a:r>
              <a:rPr b="1" i="0" lang="ar-SA" sz="2000" u="none" cap="none" strike="noStrike">
                <a:solidFill>
                  <a:srgbClr val="DB99CB"/>
                </a:solidFill>
                <a:latin typeface="Calibri"/>
                <a:ea typeface="Calibri"/>
                <a:cs typeface="Calibri"/>
                <a:sym typeface="Calibri"/>
              </a:rPr>
              <a:t>مرة كل ستة أشهر </a:t>
            </a:r>
            <a:r>
              <a:rPr b="1" i="0" lang="ar-S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على الأقل أو حسب ما يقرره لك طبيب الأسنان.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edical" id="295" name="Google Shape;29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4162" y="2588067"/>
            <a:ext cx="2641549" cy="264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"/>
          <p:cNvSpPr/>
          <p:nvPr/>
        </p:nvSpPr>
        <p:spPr>
          <a:xfrm>
            <a:off x="3679902" y="625988"/>
            <a:ext cx="4421744" cy="113590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1479895" y="932331"/>
            <a:ext cx="60941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الوقاية من تسوس الأسنان: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8"/>
          <p:cNvSpPr/>
          <p:nvPr/>
        </p:nvSpPr>
        <p:spPr>
          <a:xfrm>
            <a:off x="576197" y="2068237"/>
            <a:ext cx="10947748" cy="368121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8"/>
          <p:cNvSpPr txBox="1"/>
          <p:nvPr/>
        </p:nvSpPr>
        <p:spPr>
          <a:xfrm>
            <a:off x="668055" y="2588067"/>
            <a:ext cx="8500997" cy="2814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1" i="0" lang="ar-SA" sz="2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تناول</a:t>
            </a:r>
            <a:r>
              <a:rPr b="1" i="0" lang="ar-S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ar-SA" sz="2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المأكولات العالية بالألياف </a:t>
            </a:r>
            <a:r>
              <a:rPr b="1" i="0" lang="ar-S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لتقوية أنسجة اللثة مثل: </a:t>
            </a:r>
            <a:r>
              <a:rPr b="1" i="0" lang="ar-SA" sz="2000" u="none" cap="none" strike="noStrike">
                <a:solidFill>
                  <a:srgbClr val="DB99CB"/>
                </a:solidFill>
                <a:latin typeface="Calibri"/>
                <a:ea typeface="Calibri"/>
                <a:cs typeface="Calibri"/>
                <a:sym typeface="Calibri"/>
              </a:rPr>
              <a:t>التفاح والجزر والخبز الأسمر</a:t>
            </a:r>
            <a:r>
              <a:rPr b="1" i="0" lang="ar-S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15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1" i="0" lang="ar-SA" sz="2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امضغ طعامك جيداً</a:t>
            </a:r>
            <a:r>
              <a:rPr b="1" i="0" lang="ar-S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؛ لأن عملية المضغ تزيد إفراز اللعاب المحتوي على المعادن اللازمة لتقوية الاسنان.</a:t>
            </a:r>
            <a:endParaRPr/>
          </a:p>
          <a:p>
            <a:pPr indent="-215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1" i="0" lang="ar-SA" sz="2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تناول طعام متنوع </a:t>
            </a:r>
            <a:r>
              <a:rPr b="1" i="0" lang="ar-S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يشمل جميع العناصر الغذائية من </a:t>
            </a:r>
            <a:r>
              <a:rPr b="1" i="0" lang="ar-SA" sz="2000" u="none" cap="none" strike="noStrike">
                <a:solidFill>
                  <a:srgbClr val="DB99CB"/>
                </a:solidFill>
                <a:latin typeface="Calibri"/>
                <a:ea typeface="Calibri"/>
                <a:cs typeface="Calibri"/>
                <a:sym typeface="Calibri"/>
              </a:rPr>
              <a:t>فاكهة وخضراوات وبروتينات وبقوليات.</a:t>
            </a:r>
            <a:endParaRPr b="1" i="0" sz="1600" u="none" cap="none" strike="noStrike">
              <a:solidFill>
                <a:srgbClr val="DB99C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edical" id="304" name="Google Shape;30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4162" y="2588067"/>
            <a:ext cx="2641549" cy="264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/>
          <p:nvPr/>
        </p:nvSpPr>
        <p:spPr>
          <a:xfrm>
            <a:off x="3679901" y="463055"/>
            <a:ext cx="4887900" cy="1227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9"/>
          <p:cNvSpPr txBox="1"/>
          <p:nvPr/>
        </p:nvSpPr>
        <p:spPr>
          <a:xfrm>
            <a:off x="2272511" y="585121"/>
            <a:ext cx="6094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طريقة التفريش الصحيحة للأسنان: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rgbClr val="008448"/>
                </a:solidFill>
                <a:latin typeface="Calibri"/>
                <a:ea typeface="Calibri"/>
                <a:cs typeface="Calibri"/>
                <a:sym typeface="Calibri"/>
              </a:rPr>
              <a:t>                  (فيديو)</a:t>
            </a:r>
            <a:endParaRPr b="1" i="0" sz="2800" u="none" cap="none" strike="noStrike">
              <a:solidFill>
                <a:srgbClr val="0084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#تفريش_الأسنان &#10;#العناية_بالأسنان" id="311" name="Google Shape;311;p19" title="الطريقة الصحيحة لتفريش الأسنان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2600" y="2141025"/>
            <a:ext cx="785707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6585649" y="1075113"/>
            <a:ext cx="34066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ar-SA" sz="2400" u="none" cap="none" strike="noStrike">
                <a:solidFill>
                  <a:srgbClr val="008448"/>
                </a:solidFill>
                <a:latin typeface="Calibri"/>
                <a:ea typeface="Calibri"/>
                <a:cs typeface="Calibri"/>
                <a:sym typeface="Calibri"/>
              </a:rPr>
              <a:t>محتوى المادة التوعوية:</a:t>
            </a:r>
            <a:endParaRPr b="1" i="0" sz="2400" u="none" cap="none" strike="noStrike">
              <a:solidFill>
                <a:srgbClr val="0084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8708241" y="1536778"/>
            <a:ext cx="2184338" cy="80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ar-SA" sz="1600" u="none" cap="none" strike="noStrike">
                <a:solidFill>
                  <a:srgbClr val="008448"/>
                </a:solidFill>
                <a:latin typeface="Calibri"/>
                <a:ea typeface="Calibri"/>
                <a:cs typeface="Calibri"/>
                <a:sym typeface="Calibri"/>
              </a:rPr>
              <a:t>مقدمة</a:t>
            </a:r>
            <a:r>
              <a:rPr b="0" i="0" lang="ar-SA" sz="1600" u="none" cap="none" strike="noStrike">
                <a:solidFill>
                  <a:srgbClr val="0084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5134346" y="953929"/>
            <a:ext cx="5670098" cy="4647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1714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ar-S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تعريف صحة الفم والأسنان.</a:t>
            </a:r>
            <a:endParaRPr/>
          </a:p>
          <a:p>
            <a:pPr indent="-171450" lvl="0" marL="1714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ar-S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العلاقة بين سلامة الفم والأسنان وسلامة الجسد.</a:t>
            </a:r>
            <a:endParaRPr/>
          </a:p>
          <a:p>
            <a:pPr indent="-171450" lvl="0" marL="1714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ar-S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مكونات السن.</a:t>
            </a:r>
            <a:endParaRPr/>
          </a:p>
          <a:p>
            <a:pPr indent="-171450" lvl="0" marL="1714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ar-S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طبقات السن.</a:t>
            </a:r>
            <a:endParaRPr/>
          </a:p>
          <a:p>
            <a:pPr indent="-171450" lvl="0" marL="1714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ar-S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أنواع الأسنان.</a:t>
            </a:r>
            <a:endParaRPr/>
          </a:p>
          <a:p>
            <a:pPr indent="-171450" lvl="0" marL="1714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ar-S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وظائف الأسنان.</a:t>
            </a:r>
            <a:endParaRPr/>
          </a:p>
          <a:p>
            <a:pPr indent="-171450" lvl="0" marL="1714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ar-S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أكثر أمراض الفم والأسنان شيوعاً:</a:t>
            </a:r>
            <a:endParaRPr/>
          </a:p>
          <a:p>
            <a:pPr indent="-285750" lvl="5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ar-S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التهاب اللثة.</a:t>
            </a:r>
            <a:endParaRPr/>
          </a:p>
          <a:p>
            <a:pPr indent="-285750" lvl="6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ar-S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تسوس الأسنان.</a:t>
            </a:r>
            <a:endParaRPr/>
          </a:p>
          <a:p>
            <a:pPr indent="-171450" lvl="0" marL="1714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ar-S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الوقاية من تسوس الأسنان.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8708241" y="5553242"/>
            <a:ext cx="218433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ar-SA" sz="1600" u="none" cap="none" strike="noStrike">
                <a:solidFill>
                  <a:srgbClr val="008448"/>
                </a:solidFill>
                <a:latin typeface="Calibri"/>
                <a:ea typeface="Calibri"/>
                <a:cs typeface="Calibri"/>
                <a:sym typeface="Calibri"/>
              </a:rPr>
              <a:t>المصادر</a:t>
            </a:r>
            <a:endParaRPr b="0" i="0" sz="1600" u="none" cap="none" strike="noStrike">
              <a:solidFill>
                <a:srgbClr val="0084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"/>
          <p:cNvSpPr txBox="1"/>
          <p:nvPr/>
        </p:nvSpPr>
        <p:spPr>
          <a:xfrm>
            <a:off x="7588704" y="2735892"/>
            <a:ext cx="2267211" cy="1538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b="1" i="0" lang="ar-SA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أنشطة اضافية</a:t>
            </a:r>
            <a:endParaRPr/>
          </a:p>
        </p:txBody>
      </p:sp>
      <p:sp>
        <p:nvSpPr>
          <p:cNvPr id="317" name="Google Shape;317;p20"/>
          <p:cNvSpPr/>
          <p:nvPr/>
        </p:nvSpPr>
        <p:spPr>
          <a:xfrm>
            <a:off x="7588704" y="2977242"/>
            <a:ext cx="2601686" cy="1055915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20"/>
          <p:cNvPicPr preferRelativeResize="0"/>
          <p:nvPr/>
        </p:nvPicPr>
        <p:blipFill rotWithShape="1">
          <a:blip r:embed="rId3">
            <a:alphaModFix amt="85000"/>
          </a:blip>
          <a:srcRect b="0" l="0" r="0" t="0"/>
          <a:stretch/>
        </p:blipFill>
        <p:spPr>
          <a:xfrm>
            <a:off x="2001610" y="2107483"/>
            <a:ext cx="4518934" cy="2795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"/>
          <p:cNvSpPr/>
          <p:nvPr/>
        </p:nvSpPr>
        <p:spPr>
          <a:xfrm>
            <a:off x="3679901" y="713984"/>
            <a:ext cx="4887901" cy="111481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1"/>
          <p:cNvSpPr txBox="1"/>
          <p:nvPr/>
        </p:nvSpPr>
        <p:spPr>
          <a:xfrm>
            <a:off x="1467368" y="978310"/>
            <a:ext cx="60941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كم عدد طبقات السن ؟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صورة تحتوي على الخط, رسم, أبيض, خط&#10;&#10;قد يكون المحتوى الذي تم إنشاؤه بواسطة الذكاء الاصطناعي غير صحيح." id="325" name="Google Shape;3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300" y="2778620"/>
            <a:ext cx="10777399" cy="2302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"/>
          <p:cNvSpPr/>
          <p:nvPr/>
        </p:nvSpPr>
        <p:spPr>
          <a:xfrm>
            <a:off x="3679901" y="713984"/>
            <a:ext cx="4887901" cy="111481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2"/>
          <p:cNvSpPr txBox="1"/>
          <p:nvPr/>
        </p:nvSpPr>
        <p:spPr>
          <a:xfrm>
            <a:off x="1467368" y="978310"/>
            <a:ext cx="60941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كم عدد طبقات السن ؟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صورة تحتوي على الخط, رسم, أبيض, خط&#10;&#10;قد يكون المحتوى الذي تم إنشاؤه بواسطة الذكاء الاصطناعي غير صحيح." id="332" name="Google Shape;33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300" y="2778620"/>
            <a:ext cx="10777399" cy="230226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2"/>
          <p:cNvSpPr/>
          <p:nvPr/>
        </p:nvSpPr>
        <p:spPr>
          <a:xfrm>
            <a:off x="3679901" y="2921405"/>
            <a:ext cx="1844077" cy="201669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شارة علامة 1 مع تعبئة خالصة" id="334" name="Google Shape;33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6778" y="430926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3"/>
          <p:cNvSpPr/>
          <p:nvPr/>
        </p:nvSpPr>
        <p:spPr>
          <a:xfrm>
            <a:off x="3679901" y="713984"/>
            <a:ext cx="4887901" cy="111481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3"/>
          <p:cNvSpPr txBox="1"/>
          <p:nvPr/>
        </p:nvSpPr>
        <p:spPr>
          <a:xfrm>
            <a:off x="1893253" y="1009782"/>
            <a:ext cx="60941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ما الذي يجعل اسنانك قوية؟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صورة تحتوي على فاكهة, قصاصة فنية, نص, التصميم&#10;&#10;قد يكون المحتوى الذي تم إنشاؤه بواسطة الذكاء الاصطناعي غير صحيح." id="341" name="Google Shape;341;p23"/>
          <p:cNvPicPr preferRelativeResize="0"/>
          <p:nvPr/>
        </p:nvPicPr>
        <p:blipFill rotWithShape="1">
          <a:blip r:embed="rId3">
            <a:alphaModFix/>
          </a:blip>
          <a:srcRect b="0" l="0" r="0" t="14091"/>
          <a:stretch/>
        </p:blipFill>
        <p:spPr>
          <a:xfrm>
            <a:off x="2319401" y="1979113"/>
            <a:ext cx="8024005" cy="4315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/>
          <p:nvPr/>
        </p:nvSpPr>
        <p:spPr>
          <a:xfrm>
            <a:off x="3679901" y="713984"/>
            <a:ext cx="4887901" cy="111481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4"/>
          <p:cNvSpPr txBox="1"/>
          <p:nvPr/>
        </p:nvSpPr>
        <p:spPr>
          <a:xfrm>
            <a:off x="1893253" y="1009782"/>
            <a:ext cx="60941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ما الذي يجعل اسنانك قوية؟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صورة تحتوي على فاكهة, قصاصة فنية, نص, التصميم&#10;&#10;قد يكون المحتوى الذي تم إنشاؤه بواسطة الذكاء الاصطناعي غير صحيح." id="348" name="Google Shape;348;p24"/>
          <p:cNvPicPr preferRelativeResize="0"/>
          <p:nvPr/>
        </p:nvPicPr>
        <p:blipFill rotWithShape="1">
          <a:blip r:embed="rId3">
            <a:alphaModFix/>
          </a:blip>
          <a:srcRect b="0" l="0" r="0" t="14091"/>
          <a:stretch/>
        </p:blipFill>
        <p:spPr>
          <a:xfrm>
            <a:off x="2364209" y="1979113"/>
            <a:ext cx="8024005" cy="431521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4"/>
          <p:cNvSpPr/>
          <p:nvPr/>
        </p:nvSpPr>
        <p:spPr>
          <a:xfrm>
            <a:off x="8567802" y="3006247"/>
            <a:ext cx="1503124" cy="1791221"/>
          </a:xfrm>
          <a:prstGeom prst="ellipse">
            <a:avLst/>
          </a:prstGeom>
          <a:noFill/>
          <a:ln cap="flat" cmpd="sng" w="9525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4"/>
          <p:cNvSpPr/>
          <p:nvPr/>
        </p:nvSpPr>
        <p:spPr>
          <a:xfrm>
            <a:off x="7121046" y="1979113"/>
            <a:ext cx="1296444" cy="1304402"/>
          </a:xfrm>
          <a:prstGeom prst="ellipse">
            <a:avLst/>
          </a:prstGeom>
          <a:noFill/>
          <a:ln cap="flat" cmpd="sng" w="9525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2364209" y="3429000"/>
            <a:ext cx="1296444" cy="1304402"/>
          </a:xfrm>
          <a:prstGeom prst="ellipse">
            <a:avLst/>
          </a:prstGeom>
          <a:noFill/>
          <a:ln cap="flat" cmpd="sng" w="9525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5258579" y="1957781"/>
            <a:ext cx="1296444" cy="1304402"/>
          </a:xfrm>
          <a:prstGeom prst="ellipse">
            <a:avLst/>
          </a:prstGeom>
          <a:noFill/>
          <a:ln cap="flat" cmpd="sng" w="9525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4"/>
          <p:cNvSpPr/>
          <p:nvPr/>
        </p:nvSpPr>
        <p:spPr>
          <a:xfrm>
            <a:off x="3191784" y="4664901"/>
            <a:ext cx="1503124" cy="1479115"/>
          </a:xfrm>
          <a:prstGeom prst="ellipse">
            <a:avLst/>
          </a:prstGeom>
          <a:noFill/>
          <a:ln cap="flat" cmpd="sng" w="9525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"/>
          <p:cNvSpPr/>
          <p:nvPr/>
        </p:nvSpPr>
        <p:spPr>
          <a:xfrm>
            <a:off x="2319402" y="713983"/>
            <a:ext cx="7599514" cy="110961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5"/>
          <p:cNvSpPr txBox="1"/>
          <p:nvPr/>
        </p:nvSpPr>
        <p:spPr>
          <a:xfrm>
            <a:off x="2509372" y="869495"/>
            <a:ext cx="717325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حدد السلوكيات </a:t>
            </a:r>
            <a:r>
              <a:rPr b="1" i="0" lang="ar-SA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الخاطئة</a:t>
            </a:r>
            <a:r>
              <a:rPr b="1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والسلوكيات </a:t>
            </a:r>
            <a:r>
              <a:rPr b="1" i="0" lang="ar-SA" sz="2800" u="none" cap="none" strike="noStrike">
                <a:solidFill>
                  <a:srgbClr val="008448"/>
                </a:solidFill>
                <a:latin typeface="Calibri"/>
                <a:ea typeface="Calibri"/>
                <a:cs typeface="Calibri"/>
                <a:sym typeface="Calibri"/>
              </a:rPr>
              <a:t>الصحيحة</a:t>
            </a:r>
            <a:r>
              <a:rPr b="1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المتعلقة بصحة الفم والأسنان ؟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صورة تحتوي على الوجه الإنساني, كلية, شخص&#10;&#10;قد يكون المحتوى الذي تم إنشاؤه بواسطة الذكاء الاصطناعي غير صحيح." id="360" name="Google Shape;360;p25"/>
          <p:cNvPicPr preferRelativeResize="0"/>
          <p:nvPr/>
        </p:nvPicPr>
        <p:blipFill rotWithShape="1">
          <a:blip r:embed="rId3">
            <a:alphaModFix/>
          </a:blip>
          <a:srcRect b="0" l="0" r="0" t="2111"/>
          <a:stretch/>
        </p:blipFill>
        <p:spPr>
          <a:xfrm>
            <a:off x="91302" y="2448732"/>
            <a:ext cx="12009395" cy="3695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"/>
          <p:cNvSpPr/>
          <p:nvPr/>
        </p:nvSpPr>
        <p:spPr>
          <a:xfrm>
            <a:off x="2319402" y="713983"/>
            <a:ext cx="7599514" cy="110961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6"/>
          <p:cNvSpPr txBox="1"/>
          <p:nvPr/>
        </p:nvSpPr>
        <p:spPr>
          <a:xfrm>
            <a:off x="2509372" y="869495"/>
            <a:ext cx="717325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حدد السلوكيات </a:t>
            </a:r>
            <a:r>
              <a:rPr b="1" i="0" lang="ar-SA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الخاطئة</a:t>
            </a:r>
            <a:r>
              <a:rPr b="1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والسلوكيات </a:t>
            </a:r>
            <a:r>
              <a:rPr b="1" i="0" lang="ar-SA" sz="2800" u="none" cap="none" strike="noStrike">
                <a:solidFill>
                  <a:srgbClr val="008448"/>
                </a:solidFill>
                <a:latin typeface="Calibri"/>
                <a:ea typeface="Calibri"/>
                <a:cs typeface="Calibri"/>
                <a:sym typeface="Calibri"/>
              </a:rPr>
              <a:t>الصحيحة</a:t>
            </a:r>
            <a:r>
              <a:rPr b="1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المتعلقة بصحة الفم والأسنان ؟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صورة تحتوي على الوجه الإنساني, كلية, شخص&#10;&#10;قد يكون المحتوى الذي تم إنشاؤه بواسطة الذكاء الاصطناعي غير صحيح." id="367" name="Google Shape;367;p26"/>
          <p:cNvPicPr preferRelativeResize="0"/>
          <p:nvPr/>
        </p:nvPicPr>
        <p:blipFill rotWithShape="1">
          <a:blip r:embed="rId3">
            <a:alphaModFix/>
          </a:blip>
          <a:srcRect b="0" l="0" r="0" t="2111"/>
          <a:stretch/>
        </p:blipFill>
        <p:spPr>
          <a:xfrm>
            <a:off x="91302" y="2448732"/>
            <a:ext cx="12009395" cy="3695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شارة علامة 1 مع تعبئة خالصة" id="368" name="Google Shape;36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6744" y="401479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شارة علامة 1 مع تعبئة خالصة" id="369" name="Google Shape;36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77600" y="383917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شارة الصليب مع تعبئة خالصة" id="370" name="Google Shape;37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12996" y="522961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شارة الصليب مع تعبئة خالصة" id="371" name="Google Shape;37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07404" y="553130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7"/>
          <p:cNvSpPr txBox="1"/>
          <p:nvPr/>
        </p:nvSpPr>
        <p:spPr>
          <a:xfrm>
            <a:off x="2764971" y="1966586"/>
            <a:ext cx="7478486" cy="3319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b="1" i="0" lang="ar-SA" sz="2400" u="none" cap="none" strike="noStrike">
                <a:solidFill>
                  <a:srgbClr val="008448"/>
                </a:solidFill>
                <a:latin typeface="Calibri"/>
                <a:ea typeface="Calibri"/>
                <a:cs typeface="Calibri"/>
                <a:sym typeface="Calibri"/>
              </a:rPr>
              <a:t>المصادر: </a:t>
            </a:r>
            <a:endParaRPr/>
          </a:p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b="0" i="0" lang="ar-SA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https://www.moh.gov.sa/Ministry/Projects/tooth-decay/Pages/default.aspx</a:t>
            </a:r>
            <a:endParaRPr/>
          </a:p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b="0" i="0" lang="ar-SA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https://www.moh.gov.sa/awarenessplateform/OralHealth/Pages/OralAndDentalHealth.aspx</a:t>
            </a:r>
            <a:endParaRPr/>
          </a:p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b="0" i="0" lang="ar-SA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https://www.moh.gov.sa/Ministry/MediaCenter/News/Pages/news-2017-12-28-001.aspx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b="0" i="0" lang="ar-SA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https://www.moh.gov.sa/awarenessplateform/OralHealth/Pages/default.aspx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7"/>
          <p:cNvSpPr/>
          <p:nvPr/>
        </p:nvSpPr>
        <p:spPr>
          <a:xfrm>
            <a:off x="2116899" y="2198914"/>
            <a:ext cx="8655485" cy="308707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8"/>
          <p:cNvSpPr txBox="1"/>
          <p:nvPr/>
        </p:nvSpPr>
        <p:spPr>
          <a:xfrm>
            <a:off x="2632364" y="2759825"/>
            <a:ext cx="6927272" cy="1338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b="1" i="0" lang="ar-SA" sz="5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شكرا لحسن استماعكم</a:t>
            </a:r>
            <a:endParaRPr b="0" i="0" sz="5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1288973" y="2044930"/>
            <a:ext cx="9882131" cy="2177935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35A2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3033445" y="2207028"/>
            <a:ext cx="3931920" cy="1853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ar-SA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مقدمة</a:t>
            </a:r>
            <a:endParaRPr b="1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/>
        </p:nvSpPr>
        <p:spPr>
          <a:xfrm>
            <a:off x="2482050" y="1966586"/>
            <a:ext cx="8014761" cy="3319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b="1" i="0" lang="ar-SA" sz="2800" u="none" cap="none" strike="noStrike">
                <a:solidFill>
                  <a:srgbClr val="008448"/>
                </a:solidFill>
                <a:latin typeface="Calibri"/>
                <a:ea typeface="Calibri"/>
                <a:cs typeface="Calibri"/>
                <a:sym typeface="Calibri"/>
              </a:rPr>
              <a:t>مبادرة صحة الفم والأسنان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b="0" i="0" lang="ar-SA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سعت هيئة الصحة العامة متمثلة بالصحة المدرسية وبالإدارة العامة لطب الأسنان في وزارة الصحة بإقامة مبادرة صحة الفم والأسنان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b="0" i="0" lang="ar-SA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​​​​​​​وهي مبادرة تتضمن جوانب توعوية، وتطبيقات وقائية، وإجراءات علاجية في مجال طب الأسنان موجهة لطلبة المرحلة الابتدائية بالمدارس.</a:t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2116899" y="1966586"/>
            <a:ext cx="8655485" cy="359497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796224" y="2282774"/>
            <a:ext cx="10571023" cy="2333644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0" y="2692920"/>
            <a:ext cx="12192000" cy="1440160"/>
          </a:xfrm>
          <a:prstGeom prst="rect">
            <a:avLst/>
          </a:prstGeom>
          <a:solidFill>
            <a:srgbClr val="5CC8DF">
              <a:alpha val="1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1C3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796224" y="2939472"/>
            <a:ext cx="9615031" cy="1187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ar-SA" sz="2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تعد </a:t>
            </a:r>
            <a:r>
              <a:rPr b="1" i="0" lang="ar-SA" sz="20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صحة الفم والأسنان </a:t>
            </a:r>
            <a:r>
              <a:rPr b="0" i="0" lang="ar-SA" sz="2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جزء لا يتجزأ من صحة الجسم، ويعد تسوس الأسنان من أكثر أمراض الفم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ar-SA" sz="2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شيوعاً بين طلبة المدارس ويمثل مشكلة صحية مجتمعية ذات آثار نفسية واقتصادية واجتماعية، </a:t>
            </a:r>
            <a:endParaRPr b="0" i="0" sz="20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ar-SA" sz="20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ويمكن الوقاية منها بشكل كبير وبكلفة قليلة.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ean "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304" y="2933282"/>
            <a:ext cx="944441" cy="944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3679902" y="625988"/>
            <a:ext cx="4421744" cy="113590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1271464" y="1011264"/>
            <a:ext cx="60941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تعريف صحة الفم والأسنان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1947746" y="2044928"/>
            <a:ext cx="8296507" cy="742875"/>
          </a:xfrm>
          <a:prstGeom prst="roundRect">
            <a:avLst>
              <a:gd fmla="val 16667" name="adj"/>
            </a:avLst>
          </a:prstGeom>
          <a:solidFill>
            <a:srgbClr val="008448"/>
          </a:solidFill>
          <a:ln cap="flat" cmpd="sng" w="25400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صحة الفم والأسنان تعني السلامة من: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9749485" y="4795025"/>
            <a:ext cx="20936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آلام</a:t>
            </a:r>
            <a:r>
              <a:rPr b="1" i="0" lang="ar-SA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الفم والوجه</a:t>
            </a: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982094" y="3070838"/>
            <a:ext cx="1604202" cy="152771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3958933" y="3070838"/>
            <a:ext cx="1604202" cy="152771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6935772" y="3070838"/>
            <a:ext cx="1604202" cy="152771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9625441" y="3070838"/>
            <a:ext cx="1604202" cy="152771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7223404" y="4795025"/>
            <a:ext cx="12461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أمراض اللثة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3862724" y="4795025"/>
            <a:ext cx="20661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تسوس وفقدان </a:t>
            </a:r>
            <a:r>
              <a:rPr b="1" i="0" lang="ar-SA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الأسنان</a:t>
            </a:r>
            <a:endParaRPr b="1" i="0" sz="18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574920" y="4795025"/>
            <a:ext cx="24185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الأمراض واضطرابات </a:t>
            </a:r>
            <a:r>
              <a:rPr b="1" i="0" lang="ar-SA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الفم واللثة الأخرى</a:t>
            </a:r>
            <a:endParaRPr/>
          </a:p>
        </p:txBody>
      </p:sp>
      <p:pic>
        <p:nvPicPr>
          <p:cNvPr descr="Caries " id="139" name="Google Shape;1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4314" y="337935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sease" id="140" name="Google Shape;1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6765" y="35758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aw surgery " id="141" name="Google Shape;14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49485" y="3225096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healthy " id="142" name="Google Shape;14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41900" y="3311485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/>
          <p:nvPr/>
        </p:nvSpPr>
        <p:spPr>
          <a:xfrm>
            <a:off x="3679902" y="625988"/>
            <a:ext cx="4421744" cy="113590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4195708" y="932331"/>
            <a:ext cx="26597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مكونات السن :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8300974" y="4403608"/>
            <a:ext cx="20936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36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الجذر</a:t>
            </a:r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8101646" y="2264806"/>
            <a:ext cx="12461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36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التاج</a:t>
            </a:r>
            <a:endParaRPr b="1" i="0" sz="36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ooth " id="151" name="Google Shape;1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1948" y="2163677"/>
            <a:ext cx="3025698" cy="302569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/>
          <p:nvPr/>
        </p:nvSpPr>
        <p:spPr>
          <a:xfrm>
            <a:off x="4957646" y="2587972"/>
            <a:ext cx="2636335" cy="17707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8448"/>
          </a:solidFill>
          <a:ln cap="flat" cmpd="sng" w="25400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4572606" y="4638236"/>
            <a:ext cx="3529040" cy="17707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8448"/>
          </a:solidFill>
          <a:ln cap="flat" cmpd="sng" w="25400">
            <a:solidFill>
              <a:srgbClr val="0084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 " id="154" name="Google Shape;1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938523">
            <a:off x="8755812" y="1758286"/>
            <a:ext cx="771727" cy="771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ots " id="155" name="Google Shape;15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47795" y="4403608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/>
          <p:nvPr/>
        </p:nvSpPr>
        <p:spPr>
          <a:xfrm>
            <a:off x="3679902" y="625988"/>
            <a:ext cx="4421744" cy="113590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4195708" y="932331"/>
            <a:ext cx="26597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طبقات السن :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902" y="2182344"/>
            <a:ext cx="4514850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/>
          <p:nvPr/>
        </p:nvSpPr>
        <p:spPr>
          <a:xfrm>
            <a:off x="7270595" y="2701488"/>
            <a:ext cx="47392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هي الطبقة الخارجية البيضاء التي تغطي تاج السن وهي أكثر أجزاء الجسم صلابة وتحتوي على معدلات عالية من الكالسيوم.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8"/>
          <p:cNvCxnSpPr/>
          <p:nvPr/>
        </p:nvCxnSpPr>
        <p:spPr>
          <a:xfrm rot="10800000">
            <a:off x="6958361" y="2486722"/>
            <a:ext cx="1795346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65" name="Google Shape;165;p8"/>
          <p:cNvSpPr txBox="1"/>
          <p:nvPr/>
        </p:nvSpPr>
        <p:spPr>
          <a:xfrm>
            <a:off x="8953669" y="2182344"/>
            <a:ext cx="114863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المينا</a:t>
            </a:r>
            <a:endParaRPr b="1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8705553" y="4332692"/>
            <a:ext cx="9827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اللب</a:t>
            </a:r>
            <a:endParaRPr b="1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8"/>
          <p:cNvCxnSpPr/>
          <p:nvPr/>
        </p:nvCxnSpPr>
        <p:spPr>
          <a:xfrm rot="10800000">
            <a:off x="6601522" y="4594302"/>
            <a:ext cx="194031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68" name="Google Shape;168;p8"/>
          <p:cNvSpPr txBox="1"/>
          <p:nvPr/>
        </p:nvSpPr>
        <p:spPr>
          <a:xfrm>
            <a:off x="7943437" y="4855912"/>
            <a:ext cx="34896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وهو نسيج رقيق يوجد في وسط السن ويحتوي على الأعصاب والأوعية الدموية.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2350119" y="2501433"/>
            <a:ext cx="9827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العاج</a:t>
            </a:r>
            <a:endParaRPr b="1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8"/>
          <p:cNvCxnSpPr/>
          <p:nvPr/>
        </p:nvCxnSpPr>
        <p:spPr>
          <a:xfrm>
            <a:off x="3248838" y="2835083"/>
            <a:ext cx="186957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71" name="Google Shape;171;p8"/>
          <p:cNvSpPr txBox="1"/>
          <p:nvPr/>
        </p:nvSpPr>
        <p:spPr>
          <a:xfrm>
            <a:off x="110119" y="3026158"/>
            <a:ext cx="405625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وهو الطبقة التي توجد تحت المينا وتشكل جسم السن وهي أقل صلابة من المينا وتحتوي على مستوى أقل من الكالسيوم.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/>
          <p:nvPr/>
        </p:nvSpPr>
        <p:spPr>
          <a:xfrm>
            <a:off x="3679902" y="625988"/>
            <a:ext cx="4421744" cy="113590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CC8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4195708" y="932331"/>
            <a:ext cx="26597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أنواع الأسنان: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صورة تحتوي على رسوم متحركة&#10;&#10;قد يكون المحتوى الذي تم إنشاؤه بواسطة الذكاء الاصطناعي غير صحيح." id="178" name="Google Shape;178;p9"/>
          <p:cNvPicPr preferRelativeResize="0"/>
          <p:nvPr/>
        </p:nvPicPr>
        <p:blipFill rotWithShape="1">
          <a:blip r:embed="rId3">
            <a:alphaModFix/>
          </a:blip>
          <a:srcRect b="13254" l="1575" r="4619" t="6789"/>
          <a:stretch/>
        </p:blipFill>
        <p:spPr>
          <a:xfrm>
            <a:off x="1474890" y="1950998"/>
            <a:ext cx="9118769" cy="372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Ghada</dc:creator>
</cp:coreProperties>
</file>